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7" r:id="rId5"/>
    <p:sldId id="279" r:id="rId6"/>
    <p:sldId id="259" r:id="rId7"/>
    <p:sldId id="272" r:id="rId8"/>
    <p:sldId id="280" r:id="rId9"/>
    <p:sldId id="285" r:id="rId10"/>
    <p:sldId id="274" r:id="rId11"/>
    <p:sldId id="286" r:id="rId12"/>
    <p:sldId id="287" r:id="rId13"/>
    <p:sldId id="284" r:id="rId14"/>
    <p:sldId id="277" r:id="rId15"/>
    <p:sldId id="260" r:id="rId16"/>
    <p:sldId id="282" r:id="rId17"/>
    <p:sldId id="268" r:id="rId18"/>
    <p:sldId id="261" r:id="rId19"/>
    <p:sldId id="266" r:id="rId20"/>
    <p:sldId id="283" r:id="rId21"/>
    <p:sldId id="271" r:id="rId22"/>
    <p:sldId id="267" r:id="rId23"/>
  </p:sldIdLst>
  <p:sldSz cx="9144000" cy="6858000" type="screen4x3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26" autoAdjust="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Office_Excel_____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Office_Excel____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Office_Excel_____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___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____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____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____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285</c:v>
                </c:pt>
                <c:pt idx="1">
                  <c:v>185</c:v>
                </c:pt>
                <c:pt idx="2">
                  <c:v>44</c:v>
                </c:pt>
                <c:pt idx="3">
                  <c:v>56</c:v>
                </c:pt>
                <c:pt idx="4">
                  <c:v>58</c:v>
                </c:pt>
                <c:pt idx="5">
                  <c:v>20</c:v>
                </c:pt>
                <c:pt idx="6">
                  <c:v>32</c:v>
                </c:pt>
                <c:pt idx="7">
                  <c:v>27</c:v>
                </c:pt>
                <c:pt idx="8">
                  <c:v>17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경기일보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301</c:v>
                </c:pt>
                <c:pt idx="1">
                  <c:v>184</c:v>
                </c:pt>
                <c:pt idx="2">
                  <c:v>50</c:v>
                </c:pt>
                <c:pt idx="3">
                  <c:v>70</c:v>
                </c:pt>
                <c:pt idx="4">
                  <c:v>57</c:v>
                </c:pt>
                <c:pt idx="5">
                  <c:v>28</c:v>
                </c:pt>
                <c:pt idx="6">
                  <c:v>32</c:v>
                </c:pt>
                <c:pt idx="7">
                  <c:v>19</c:v>
                </c:pt>
                <c:pt idx="8">
                  <c:v>14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경기신문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238</c:v>
                </c:pt>
                <c:pt idx="1">
                  <c:v>126</c:v>
                </c:pt>
                <c:pt idx="2">
                  <c:v>30</c:v>
                </c:pt>
                <c:pt idx="3">
                  <c:v>60</c:v>
                </c:pt>
                <c:pt idx="4">
                  <c:v>43</c:v>
                </c:pt>
                <c:pt idx="5">
                  <c:v>17</c:v>
                </c:pt>
                <c:pt idx="6">
                  <c:v>27</c:v>
                </c:pt>
                <c:pt idx="7">
                  <c:v>22</c:v>
                </c:pt>
                <c:pt idx="8">
                  <c:v>16</c:v>
                </c:pt>
                <c:pt idx="9">
                  <c:v>11</c:v>
                </c:pt>
                <c:pt idx="10">
                  <c:v>6</c:v>
                </c:pt>
                <c:pt idx="11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중부일보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237</c:v>
                </c:pt>
                <c:pt idx="1">
                  <c:v>124</c:v>
                </c:pt>
                <c:pt idx="2">
                  <c:v>40</c:v>
                </c:pt>
                <c:pt idx="3">
                  <c:v>58</c:v>
                </c:pt>
                <c:pt idx="4">
                  <c:v>54</c:v>
                </c:pt>
                <c:pt idx="5">
                  <c:v>18</c:v>
                </c:pt>
                <c:pt idx="6">
                  <c:v>21</c:v>
                </c:pt>
                <c:pt idx="7">
                  <c:v>15</c:v>
                </c:pt>
                <c:pt idx="8">
                  <c:v>13</c:v>
                </c:pt>
                <c:pt idx="9">
                  <c:v>9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</c:ser>
        <c:axId val="183721984"/>
        <c:axId val="183723520"/>
      </c:barChart>
      <c:catAx>
        <c:axId val="183721984"/>
        <c:scaling>
          <c:orientation val="minMax"/>
        </c:scaling>
        <c:axPos val="b"/>
        <c:tickLblPos val="nextTo"/>
        <c:crossAx val="183723520"/>
        <c:crosses val="autoZero"/>
        <c:auto val="1"/>
        <c:lblAlgn val="ctr"/>
        <c:lblOffset val="100"/>
      </c:catAx>
      <c:valAx>
        <c:axId val="183723520"/>
        <c:scaling>
          <c:orientation val="minMax"/>
        </c:scaling>
        <c:axPos val="l"/>
        <c:majorGridlines/>
        <c:numFmt formatCode="General" sourceLinked="1"/>
        <c:tickLblPos val="nextTo"/>
        <c:crossAx val="18372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70424284307418"/>
          <c:y val="9.5187136069848452E-2"/>
          <c:w val="0.1966158656571115"/>
          <c:h val="0.75126783298587763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13. </a:t>
            </a:r>
            <a:r>
              <a:rPr lang="ko-KR" altLang="en-US" dirty="0" smtClean="0"/>
              <a:t>경기일보기사 </a:t>
            </a:r>
            <a:r>
              <a:rPr lang="ko-KR" altLang="en-US" dirty="0"/>
              <a:t>출처 총수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경기일보기사 출처 총수</c:v>
                </c:pt>
              </c:strCache>
            </c:strRef>
          </c:tx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explosion val="1"/>
          <c:dPt>
            <c:idx val="1"/>
            <c:spPr>
              <a:effectLst/>
            </c:spPr>
          </c:dPt>
          <c:cat>
            <c:strRef>
              <c:f>Sheet1!$A$2:$A$7</c:f>
              <c:strCache>
                <c:ptCount val="6"/>
                <c:pt idx="0">
                  <c:v>정치권 </c:v>
                </c:pt>
                <c:pt idx="1">
                  <c:v>검경</c:v>
                </c:pt>
                <c:pt idx="2">
                  <c:v>유가족 시민단체</c:v>
                </c:pt>
                <c:pt idx="3">
                  <c:v>교육청 지자체</c:v>
                </c:pt>
                <c:pt idx="4">
                  <c:v>자체기사(분석)</c:v>
                </c:pt>
                <c:pt idx="5">
                  <c:v>종교계 기타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120</c:v>
                </c:pt>
                <c:pt idx="1">
                  <c:v>165</c:v>
                </c:pt>
                <c:pt idx="2">
                  <c:v>82</c:v>
                </c:pt>
                <c:pt idx="3">
                  <c:v>43</c:v>
                </c:pt>
                <c:pt idx="4">
                  <c:v>31</c:v>
                </c:pt>
                <c:pt idx="5">
                  <c:v>29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182E-2"/>
          <c:w val="0.72952710998212966"/>
          <c:h val="0.8596307926570253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42</c:v>
                </c:pt>
                <c:pt idx="1">
                  <c:v>9</c:v>
                </c:pt>
                <c:pt idx="2">
                  <c:v>10</c:v>
                </c:pt>
                <c:pt idx="3">
                  <c:v>30</c:v>
                </c:pt>
                <c:pt idx="4">
                  <c:v>13</c:v>
                </c:pt>
                <c:pt idx="5">
                  <c:v>15</c:v>
                </c:pt>
                <c:pt idx="6">
                  <c:v>10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36</c:v>
                </c:pt>
                <c:pt idx="1">
                  <c:v>18</c:v>
                </c:pt>
                <c:pt idx="2">
                  <c:v>15</c:v>
                </c:pt>
                <c:pt idx="3">
                  <c:v>8</c:v>
                </c:pt>
                <c:pt idx="4">
                  <c:v>1</c:v>
                </c:pt>
                <c:pt idx="5">
                  <c:v>11</c:v>
                </c:pt>
                <c:pt idx="6">
                  <c:v>8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49</c:v>
                </c:pt>
                <c:pt idx="1">
                  <c:v>6</c:v>
                </c:pt>
                <c:pt idx="2">
                  <c:v>14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9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26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23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axId val="130394368"/>
        <c:axId val="130400256"/>
      </c:barChart>
      <c:catAx>
        <c:axId val="130394368"/>
        <c:scaling>
          <c:orientation val="minMax"/>
        </c:scaling>
        <c:axPos val="b"/>
        <c:tickLblPos val="nextTo"/>
        <c:crossAx val="130400256"/>
        <c:crosses val="autoZero"/>
        <c:auto val="1"/>
        <c:lblAlgn val="ctr"/>
        <c:lblOffset val="100"/>
      </c:catAx>
      <c:valAx>
        <c:axId val="130400256"/>
        <c:scaling>
          <c:orientation val="minMax"/>
        </c:scaling>
        <c:axPos val="l"/>
        <c:majorGridlines/>
        <c:numFmt formatCode="General" sourceLinked="1"/>
        <c:tickLblPos val="nextTo"/>
        <c:crossAx val="130394368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8976574287444767"/>
          <c:y val="0.18502492397059669"/>
          <c:w val="0.20293276105522332"/>
          <c:h val="0.5608194022398002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1E-2"/>
          <c:w val="0.72952710998212944"/>
          <c:h val="0.85963079265702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42</c:v>
                </c:pt>
                <c:pt idx="1">
                  <c:v>9</c:v>
                </c:pt>
                <c:pt idx="2">
                  <c:v>10</c:v>
                </c:pt>
                <c:pt idx="3">
                  <c:v>30</c:v>
                </c:pt>
                <c:pt idx="4">
                  <c:v>13</c:v>
                </c:pt>
                <c:pt idx="5">
                  <c:v>15</c:v>
                </c:pt>
                <c:pt idx="6">
                  <c:v>10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36</c:v>
                </c:pt>
                <c:pt idx="1">
                  <c:v>18</c:v>
                </c:pt>
                <c:pt idx="2">
                  <c:v>15</c:v>
                </c:pt>
                <c:pt idx="3">
                  <c:v>8</c:v>
                </c:pt>
                <c:pt idx="4">
                  <c:v>1</c:v>
                </c:pt>
                <c:pt idx="5">
                  <c:v>11</c:v>
                </c:pt>
                <c:pt idx="6">
                  <c:v>8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49</c:v>
                </c:pt>
                <c:pt idx="1">
                  <c:v>6</c:v>
                </c:pt>
                <c:pt idx="2">
                  <c:v>14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9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26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23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axId val="142142080"/>
        <c:axId val="142156160"/>
      </c:barChart>
      <c:catAx>
        <c:axId val="142142080"/>
        <c:scaling>
          <c:orientation val="minMax"/>
        </c:scaling>
        <c:axPos val="b"/>
        <c:tickLblPos val="nextTo"/>
        <c:crossAx val="142156160"/>
        <c:crosses val="autoZero"/>
        <c:auto val="1"/>
        <c:lblAlgn val="ctr"/>
        <c:lblOffset val="100"/>
      </c:catAx>
      <c:valAx>
        <c:axId val="142156160"/>
        <c:scaling>
          <c:orientation val="minMax"/>
        </c:scaling>
        <c:axPos val="l"/>
        <c:majorGridlines/>
        <c:numFmt formatCode="General" sourceLinked="1"/>
        <c:tickLblPos val="nextTo"/>
        <c:crossAx val="14214208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9687740788657901"/>
          <c:y val="0.19665366851790583"/>
          <c:w val="0.20293276105522332"/>
          <c:h val="0.59376751179050913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17. </a:t>
            </a:r>
            <a:r>
              <a:rPr lang="ko-KR" altLang="en-US" dirty="0" smtClean="0"/>
              <a:t>경인일보기사 </a:t>
            </a:r>
            <a:r>
              <a:rPr lang="ko-KR" altLang="en-US" dirty="0"/>
              <a:t>출처 총수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경인일보기사 출처 총수</c:v>
                </c:pt>
              </c:strCache>
            </c:strRef>
          </c:tx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explosion val="1"/>
          <c:dPt>
            <c:idx val="1"/>
            <c:spPr>
              <a:effectLst/>
            </c:spPr>
          </c:dPt>
          <c:cat>
            <c:strRef>
              <c:f>Sheet1!$A$2:$A$7</c:f>
              <c:strCache>
                <c:ptCount val="6"/>
                <c:pt idx="0">
                  <c:v>정치권 </c:v>
                </c:pt>
                <c:pt idx="1">
                  <c:v>검경</c:v>
                </c:pt>
                <c:pt idx="2">
                  <c:v>유가족 시민단체</c:v>
                </c:pt>
                <c:pt idx="3">
                  <c:v>교육청 지자체</c:v>
                </c:pt>
                <c:pt idx="4">
                  <c:v>자체기사(분석)</c:v>
                </c:pt>
                <c:pt idx="5">
                  <c:v>종교계 기타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138</c:v>
                </c:pt>
                <c:pt idx="1">
                  <c:v>103</c:v>
                </c:pt>
                <c:pt idx="2">
                  <c:v>94</c:v>
                </c:pt>
                <c:pt idx="3">
                  <c:v>31</c:v>
                </c:pt>
                <c:pt idx="4">
                  <c:v>48</c:v>
                </c:pt>
                <c:pt idx="5">
                  <c:v>49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182E-2"/>
          <c:w val="0.72952710998212966"/>
          <c:h val="0.8596307926570253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2</c:v>
                </c:pt>
                <c:pt idx="2">
                  <c:v>5</c:v>
                </c:pt>
                <c:pt idx="3">
                  <c:v>25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38</c:v>
                </c:pt>
                <c:pt idx="1">
                  <c:v>27</c:v>
                </c:pt>
                <c:pt idx="2">
                  <c:v>24</c:v>
                </c:pt>
                <c:pt idx="3">
                  <c:v>15</c:v>
                </c:pt>
                <c:pt idx="4">
                  <c:v>4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16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14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10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29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axId val="155035520"/>
        <c:axId val="163794304"/>
      </c:barChart>
      <c:catAx>
        <c:axId val="155035520"/>
        <c:scaling>
          <c:orientation val="minMax"/>
        </c:scaling>
        <c:axPos val="b"/>
        <c:tickLblPos val="nextTo"/>
        <c:crossAx val="163794304"/>
        <c:crosses val="autoZero"/>
        <c:auto val="1"/>
        <c:lblAlgn val="ctr"/>
        <c:lblOffset val="100"/>
      </c:catAx>
      <c:valAx>
        <c:axId val="163794304"/>
        <c:scaling>
          <c:orientation val="minMax"/>
        </c:scaling>
        <c:axPos val="l"/>
        <c:majorGridlines/>
        <c:numFmt formatCode="General" sourceLinked="1"/>
        <c:tickLblPos val="nextTo"/>
        <c:crossAx val="15503552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9687740788657901"/>
          <c:y val="0.13075744941648734"/>
          <c:w val="0.20293276105522332"/>
          <c:h val="0.638344365888527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1E-2"/>
          <c:w val="0.72952710998212944"/>
          <c:h val="0.85963079265702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</c:v>
                </c:pt>
                <c:pt idx="1">
                  <c:v>2</c:v>
                </c:pt>
                <c:pt idx="2">
                  <c:v>5</c:v>
                </c:pt>
                <c:pt idx="3">
                  <c:v>25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38</c:v>
                </c:pt>
                <c:pt idx="1">
                  <c:v>27</c:v>
                </c:pt>
                <c:pt idx="2">
                  <c:v>24</c:v>
                </c:pt>
                <c:pt idx="3">
                  <c:v>15</c:v>
                </c:pt>
                <c:pt idx="4">
                  <c:v>4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16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14</c:v>
                </c:pt>
                <c:pt idx="1">
                  <c:v>5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10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29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axId val="204611968"/>
        <c:axId val="204613504"/>
      </c:barChart>
      <c:catAx>
        <c:axId val="204611968"/>
        <c:scaling>
          <c:orientation val="minMax"/>
        </c:scaling>
        <c:axPos val="b"/>
        <c:tickLblPos val="nextTo"/>
        <c:crossAx val="204613504"/>
        <c:crosses val="autoZero"/>
        <c:auto val="1"/>
        <c:lblAlgn val="ctr"/>
        <c:lblOffset val="100"/>
      </c:catAx>
      <c:valAx>
        <c:axId val="204613504"/>
        <c:scaling>
          <c:orientation val="minMax"/>
        </c:scaling>
        <c:axPos val="l"/>
        <c:majorGridlines/>
        <c:numFmt formatCode="General" sourceLinked="1"/>
        <c:tickLblPos val="nextTo"/>
        <c:crossAx val="204611968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8976574287444767"/>
          <c:y val="0.10943808441308719"/>
          <c:w val="0.20293276105522332"/>
          <c:h val="0.64829640418463885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21. </a:t>
            </a:r>
            <a:r>
              <a:rPr lang="ko-KR" altLang="en-US" dirty="0" smtClean="0"/>
              <a:t>중부일보기사 </a:t>
            </a:r>
            <a:r>
              <a:rPr lang="ko-KR" altLang="en-US" dirty="0"/>
              <a:t>출처 총수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경기일보기사 출처 총수</c:v>
                </c:pt>
              </c:strCache>
            </c:strRef>
          </c:tx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explosion val="1"/>
          <c:dPt>
            <c:idx val="1"/>
            <c:spPr>
              <a:effectLst/>
            </c:spPr>
          </c:dPt>
          <c:cat>
            <c:strRef>
              <c:f>Sheet1!$A$2:$A$7</c:f>
              <c:strCache>
                <c:ptCount val="6"/>
                <c:pt idx="0">
                  <c:v>정치권 </c:v>
                </c:pt>
                <c:pt idx="1">
                  <c:v>검경</c:v>
                </c:pt>
                <c:pt idx="2">
                  <c:v>유가족 시민단체</c:v>
                </c:pt>
                <c:pt idx="3">
                  <c:v>교육청 지자체</c:v>
                </c:pt>
                <c:pt idx="4">
                  <c:v>자체기사(분석)</c:v>
                </c:pt>
                <c:pt idx="5">
                  <c:v>종교계 기타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120</c:v>
                </c:pt>
                <c:pt idx="1">
                  <c:v>165</c:v>
                </c:pt>
                <c:pt idx="2">
                  <c:v>82</c:v>
                </c:pt>
                <c:pt idx="3">
                  <c:v>43</c:v>
                </c:pt>
                <c:pt idx="4">
                  <c:v>31</c:v>
                </c:pt>
                <c:pt idx="5">
                  <c:v>29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285</c:v>
                </c:pt>
                <c:pt idx="1">
                  <c:v>185</c:v>
                </c:pt>
                <c:pt idx="2">
                  <c:v>44</c:v>
                </c:pt>
                <c:pt idx="3">
                  <c:v>56</c:v>
                </c:pt>
                <c:pt idx="4">
                  <c:v>58</c:v>
                </c:pt>
                <c:pt idx="5">
                  <c:v>20</c:v>
                </c:pt>
                <c:pt idx="6">
                  <c:v>32</c:v>
                </c:pt>
                <c:pt idx="7">
                  <c:v>27</c:v>
                </c:pt>
                <c:pt idx="8">
                  <c:v>17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경기일보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301</c:v>
                </c:pt>
                <c:pt idx="1">
                  <c:v>184</c:v>
                </c:pt>
                <c:pt idx="2">
                  <c:v>50</c:v>
                </c:pt>
                <c:pt idx="3">
                  <c:v>70</c:v>
                </c:pt>
                <c:pt idx="4">
                  <c:v>57</c:v>
                </c:pt>
                <c:pt idx="5">
                  <c:v>28</c:v>
                </c:pt>
                <c:pt idx="6">
                  <c:v>32</c:v>
                </c:pt>
                <c:pt idx="7">
                  <c:v>19</c:v>
                </c:pt>
                <c:pt idx="8">
                  <c:v>14</c:v>
                </c:pt>
                <c:pt idx="9">
                  <c:v>5</c:v>
                </c:pt>
                <c:pt idx="10">
                  <c:v>5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경기신문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238</c:v>
                </c:pt>
                <c:pt idx="1">
                  <c:v>126</c:v>
                </c:pt>
                <c:pt idx="2">
                  <c:v>30</c:v>
                </c:pt>
                <c:pt idx="3">
                  <c:v>60</c:v>
                </c:pt>
                <c:pt idx="4">
                  <c:v>43</c:v>
                </c:pt>
                <c:pt idx="5">
                  <c:v>17</c:v>
                </c:pt>
                <c:pt idx="6">
                  <c:v>27</c:v>
                </c:pt>
                <c:pt idx="7">
                  <c:v>22</c:v>
                </c:pt>
                <c:pt idx="8">
                  <c:v>16</c:v>
                </c:pt>
                <c:pt idx="9">
                  <c:v>11</c:v>
                </c:pt>
                <c:pt idx="10">
                  <c:v>6</c:v>
                </c:pt>
                <c:pt idx="11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중부일보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237</c:v>
                </c:pt>
                <c:pt idx="1">
                  <c:v>124</c:v>
                </c:pt>
                <c:pt idx="2">
                  <c:v>40</c:v>
                </c:pt>
                <c:pt idx="3">
                  <c:v>58</c:v>
                </c:pt>
                <c:pt idx="4">
                  <c:v>54</c:v>
                </c:pt>
                <c:pt idx="5">
                  <c:v>18</c:v>
                </c:pt>
                <c:pt idx="6">
                  <c:v>21</c:v>
                </c:pt>
                <c:pt idx="7">
                  <c:v>15</c:v>
                </c:pt>
                <c:pt idx="8">
                  <c:v>13</c:v>
                </c:pt>
                <c:pt idx="9">
                  <c:v>9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</c:ser>
        <c:axId val="78674560"/>
        <c:axId val="78721408"/>
      </c:barChart>
      <c:catAx>
        <c:axId val="78674560"/>
        <c:scaling>
          <c:orientation val="minMax"/>
        </c:scaling>
        <c:axPos val="b"/>
        <c:tickLblPos val="nextTo"/>
        <c:crossAx val="78721408"/>
        <c:crosses val="autoZero"/>
        <c:auto val="1"/>
        <c:lblAlgn val="ctr"/>
        <c:lblOffset val="100"/>
      </c:catAx>
      <c:valAx>
        <c:axId val="78721408"/>
        <c:scaling>
          <c:orientation val="minMax"/>
        </c:scaling>
        <c:axPos val="l"/>
        <c:majorGridlines/>
        <c:numFmt formatCode="General" sourceLinked="1"/>
        <c:tickLblPos val="nextTo"/>
        <c:crossAx val="7867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16682797956541"/>
          <c:y val="0.11801139742642974"/>
          <c:w val="0.16821742028663483"/>
          <c:h val="0.718068907376304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경기일보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경기신문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중부일보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12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axId val="79313920"/>
        <c:axId val="79323904"/>
      </c:barChart>
      <c:catAx>
        <c:axId val="79313920"/>
        <c:scaling>
          <c:orientation val="minMax"/>
        </c:scaling>
        <c:axPos val="b"/>
        <c:tickLblPos val="nextTo"/>
        <c:crossAx val="79323904"/>
        <c:crosses val="autoZero"/>
        <c:auto val="1"/>
        <c:lblAlgn val="ctr"/>
        <c:lblOffset val="100"/>
      </c:catAx>
      <c:valAx>
        <c:axId val="79323904"/>
        <c:scaling>
          <c:orientation val="minMax"/>
        </c:scaling>
        <c:axPos val="l"/>
        <c:majorGridlines/>
        <c:numFmt formatCode="General" sourceLinked="1"/>
        <c:tickLblPos val="nextTo"/>
        <c:crossAx val="79313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19889786257281"/>
          <c:y val="5.9913277609677379E-2"/>
          <c:w val="0.18615328052062016"/>
          <c:h val="0.78654169144604857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18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경기일보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경기신문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중부일보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  <c:pt idx="4">
                  <c:v>8월</c:v>
                </c:pt>
                <c:pt idx="5">
                  <c:v>9월</c:v>
                </c:pt>
                <c:pt idx="6">
                  <c:v>10월</c:v>
                </c:pt>
                <c:pt idx="7">
                  <c:v>11월</c:v>
                </c:pt>
                <c:pt idx="8">
                  <c:v>12월</c:v>
                </c:pt>
                <c:pt idx="9">
                  <c:v>1월</c:v>
                </c:pt>
                <c:pt idx="10">
                  <c:v>2월</c:v>
                </c:pt>
                <c:pt idx="11">
                  <c:v>3월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12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axId val="79260672"/>
        <c:axId val="79266560"/>
      </c:barChart>
      <c:catAx>
        <c:axId val="79260672"/>
        <c:scaling>
          <c:orientation val="minMax"/>
        </c:scaling>
        <c:axPos val="b"/>
        <c:tickLblPos val="nextTo"/>
        <c:crossAx val="79266560"/>
        <c:crosses val="autoZero"/>
        <c:auto val="1"/>
        <c:lblAlgn val="ctr"/>
        <c:lblOffset val="100"/>
      </c:catAx>
      <c:valAx>
        <c:axId val="79266560"/>
        <c:scaling>
          <c:orientation val="minMax"/>
        </c:scaling>
        <c:axPos val="l"/>
        <c:majorGridlines/>
        <c:numFmt formatCode="General" sourceLinked="1"/>
        <c:tickLblPos val="nextTo"/>
        <c:crossAx val="79260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15616797900259"/>
          <c:y val="0.10556180032284"/>
          <c:w val="0.17419604036462991"/>
          <c:h val="0.73051850447989453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1E-2"/>
          <c:w val="0.72952710998212944"/>
          <c:h val="0.85963079265702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</c:v>
                </c:pt>
                <c:pt idx="1">
                  <c:v>4</c:v>
                </c:pt>
                <c:pt idx="2">
                  <c:v>21</c:v>
                </c:pt>
                <c:pt idx="3">
                  <c:v>15</c:v>
                </c:pt>
                <c:pt idx="4">
                  <c:v>4</c:v>
                </c:pt>
                <c:pt idx="5">
                  <c:v>8</c:v>
                </c:pt>
                <c:pt idx="6">
                  <c:v>7</c:v>
                </c:pt>
                <c:pt idx="7">
                  <c:v>5</c:v>
                </c:pt>
                <c:pt idx="8">
                  <c:v>4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28</c:v>
                </c:pt>
                <c:pt idx="1">
                  <c:v>14</c:v>
                </c:pt>
                <c:pt idx="2">
                  <c:v>16</c:v>
                </c:pt>
                <c:pt idx="3">
                  <c:v>7</c:v>
                </c:pt>
                <c:pt idx="4">
                  <c:v>3</c:v>
                </c:pt>
                <c:pt idx="5">
                  <c:v>9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22</c:v>
                </c:pt>
                <c:pt idx="1">
                  <c:v>7</c:v>
                </c:pt>
                <c:pt idx="2">
                  <c:v>10</c:v>
                </c:pt>
                <c:pt idx="3">
                  <c:v>12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12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46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axId val="79325824"/>
        <c:axId val="86281216"/>
      </c:barChart>
      <c:catAx>
        <c:axId val="79325824"/>
        <c:scaling>
          <c:orientation val="minMax"/>
        </c:scaling>
        <c:axPos val="b"/>
        <c:tickLblPos val="nextTo"/>
        <c:crossAx val="86281216"/>
        <c:crosses val="autoZero"/>
        <c:auto val="1"/>
        <c:lblAlgn val="ctr"/>
        <c:lblOffset val="100"/>
      </c:catAx>
      <c:valAx>
        <c:axId val="86281216"/>
        <c:scaling>
          <c:orientation val="minMax"/>
        </c:scaling>
        <c:axPos val="l"/>
        <c:majorGridlines/>
        <c:numFmt formatCode="General" sourceLinked="1"/>
        <c:tickLblPos val="nextTo"/>
        <c:crossAx val="79325824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8976574287444767"/>
          <c:y val="0.10943808441308719"/>
          <c:w val="0.20293276105522332"/>
          <c:h val="0.69287325828265722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38E-2"/>
          <c:w val="0.72952710998212922"/>
          <c:h val="0.8596307926570260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</c:v>
                </c:pt>
                <c:pt idx="1">
                  <c:v>4</c:v>
                </c:pt>
                <c:pt idx="2">
                  <c:v>21</c:v>
                </c:pt>
                <c:pt idx="3">
                  <c:v>15</c:v>
                </c:pt>
                <c:pt idx="4">
                  <c:v>4</c:v>
                </c:pt>
                <c:pt idx="5">
                  <c:v>8</c:v>
                </c:pt>
                <c:pt idx="6">
                  <c:v>7</c:v>
                </c:pt>
                <c:pt idx="7">
                  <c:v>5</c:v>
                </c:pt>
                <c:pt idx="8">
                  <c:v>4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28</c:v>
                </c:pt>
                <c:pt idx="1">
                  <c:v>14</c:v>
                </c:pt>
                <c:pt idx="2">
                  <c:v>16</c:v>
                </c:pt>
                <c:pt idx="3">
                  <c:v>7</c:v>
                </c:pt>
                <c:pt idx="4">
                  <c:v>3</c:v>
                </c:pt>
                <c:pt idx="5">
                  <c:v>9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22</c:v>
                </c:pt>
                <c:pt idx="1">
                  <c:v>7</c:v>
                </c:pt>
                <c:pt idx="2">
                  <c:v>10</c:v>
                </c:pt>
                <c:pt idx="3">
                  <c:v>12</c:v>
                </c:pt>
                <c:pt idx="4">
                  <c:v>3</c:v>
                </c:pt>
                <c:pt idx="5">
                  <c:v>4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12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Sheet1!$G$2:$G$12</c:f>
              <c:numCache>
                <c:formatCode>General</c:formatCode>
                <c:ptCount val="11"/>
                <c:pt idx="0">
                  <c:v>46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axId val="107555456"/>
        <c:axId val="107565440"/>
      </c:barChart>
      <c:catAx>
        <c:axId val="107555456"/>
        <c:scaling>
          <c:orientation val="minMax"/>
        </c:scaling>
        <c:axPos val="b"/>
        <c:tickLblPos val="nextTo"/>
        <c:crossAx val="107565440"/>
        <c:crosses val="autoZero"/>
        <c:auto val="1"/>
        <c:lblAlgn val="ctr"/>
        <c:lblOffset val="100"/>
      </c:catAx>
      <c:valAx>
        <c:axId val="107565440"/>
        <c:scaling>
          <c:orientation val="minMax"/>
        </c:scaling>
        <c:axPos val="l"/>
        <c:majorGridlines/>
        <c:numFmt formatCode="General" sourceLinked="1"/>
        <c:tickLblPos val="nextTo"/>
        <c:crossAx val="107555456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9706723894477671"/>
          <c:y val="0.13075744941648734"/>
          <c:w val="0.20293276105522332"/>
          <c:h val="0.62697703918123882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9. </a:t>
            </a:r>
            <a:r>
              <a:rPr lang="ko-KR" altLang="en-US" dirty="0" smtClean="0"/>
              <a:t>경기신문기사 </a:t>
            </a:r>
            <a:r>
              <a:rPr lang="ko-KR" altLang="en-US" dirty="0"/>
              <a:t>출처 총수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경인일보기사 출처 총수</c:v>
                </c:pt>
              </c:strCache>
            </c:strRef>
          </c:tx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dPt>
            <c:idx val="1"/>
            <c:spPr>
              <a:effectLst/>
            </c:spPr>
          </c:dPt>
          <c:cat>
            <c:strRef>
              <c:f>Sheet1!$A$2:$A$7</c:f>
              <c:strCache>
                <c:ptCount val="6"/>
                <c:pt idx="0">
                  <c:v>정치권 </c:v>
                </c:pt>
                <c:pt idx="1">
                  <c:v>검경</c:v>
                </c:pt>
                <c:pt idx="2">
                  <c:v>유가족 시민단체</c:v>
                </c:pt>
                <c:pt idx="3">
                  <c:v>교육청 지자체</c:v>
                </c:pt>
                <c:pt idx="4">
                  <c:v>자체기사(분석)</c:v>
                </c:pt>
                <c:pt idx="5">
                  <c:v>종교계 기타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69</c:v>
                </c:pt>
                <c:pt idx="1">
                  <c:v>135</c:v>
                </c:pt>
                <c:pt idx="2">
                  <c:v>50</c:v>
                </c:pt>
                <c:pt idx="3">
                  <c:v>42</c:v>
                </c:pt>
                <c:pt idx="4">
                  <c:v>21</c:v>
                </c:pt>
                <c:pt idx="5">
                  <c:v>45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ko-K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38E-2"/>
          <c:w val="0.72952710998212922"/>
          <c:h val="0.85963079265702602"/>
        </c:manualLayout>
      </c:layout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'Sheet1'!$B$2:$B$12</c:f>
              <c:numCache>
                <c:formatCode>General</c:formatCode>
                <c:ptCount val="11"/>
                <c:pt idx="0">
                  <c:v>40</c:v>
                </c:pt>
                <c:pt idx="1">
                  <c:v>8</c:v>
                </c:pt>
                <c:pt idx="2">
                  <c:v>10</c:v>
                </c:pt>
                <c:pt idx="3">
                  <c:v>22</c:v>
                </c:pt>
                <c:pt idx="4">
                  <c:v>17</c:v>
                </c:pt>
                <c:pt idx="5">
                  <c:v>12</c:v>
                </c:pt>
                <c:pt idx="6">
                  <c:v>8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'Sheet1'!$C$2:$C$12</c:f>
              <c:numCache>
                <c:formatCode>General</c:formatCode>
                <c:ptCount val="11"/>
                <c:pt idx="0">
                  <c:v>66</c:v>
                </c:pt>
                <c:pt idx="1">
                  <c:v>23</c:v>
                </c:pt>
                <c:pt idx="2">
                  <c:v>32</c:v>
                </c:pt>
                <c:pt idx="3">
                  <c:v>15</c:v>
                </c:pt>
                <c:pt idx="4">
                  <c:v>5</c:v>
                </c:pt>
                <c:pt idx="5">
                  <c:v>12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'Sheet1'!$D$2:$D$12</c:f>
              <c:numCache>
                <c:formatCode>General</c:formatCode>
                <c:ptCount val="11"/>
                <c:pt idx="0">
                  <c:v>36</c:v>
                </c:pt>
                <c:pt idx="1">
                  <c:v>8</c:v>
                </c:pt>
                <c:pt idx="2">
                  <c:v>13</c:v>
                </c:pt>
                <c:pt idx="3">
                  <c:v>12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'Sheet1'!$E$2:$E$12</c:f>
              <c:numCache>
                <c:formatCode>General</c:formatCode>
                <c:ptCount val="11"/>
                <c:pt idx="0">
                  <c:v>12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'Sheet1'!$F$2:$F$12</c:f>
              <c:numCache>
                <c:formatCode>General</c:formatCode>
                <c:ptCount val="11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'Sheet1'!$G$1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'Sheet1'!$G$2:$G$12</c:f>
              <c:numCache>
                <c:formatCode>General</c:formatCode>
                <c:ptCount val="11"/>
                <c:pt idx="0">
                  <c:v>12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axId val="132074112"/>
        <c:axId val="132088192"/>
      </c:barChart>
      <c:catAx>
        <c:axId val="132074112"/>
        <c:scaling>
          <c:orientation val="minMax"/>
        </c:scaling>
        <c:axPos val="b"/>
        <c:tickLblPos val="nextTo"/>
        <c:crossAx val="132088192"/>
        <c:crosses val="autoZero"/>
        <c:auto val="1"/>
        <c:lblAlgn val="ctr"/>
        <c:lblOffset val="100"/>
      </c:catAx>
      <c:valAx>
        <c:axId val="132088192"/>
        <c:scaling>
          <c:orientation val="minMax"/>
        </c:scaling>
        <c:axPos val="l"/>
        <c:majorGridlines/>
        <c:numFmt formatCode="General" sourceLinked="1"/>
        <c:tickLblPos val="nextTo"/>
        <c:crossAx val="132074112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9687740788657901"/>
          <c:y val="0.15207681441988738"/>
          <c:w val="0.20293276105522332"/>
          <c:h val="0.62697703918123882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18"/>
  <c:chart>
    <c:plotArea>
      <c:layout>
        <c:manualLayout>
          <c:layoutTarget val="inner"/>
          <c:xMode val="edge"/>
          <c:yMode val="edge"/>
          <c:x val="6.7005502213501711E-2"/>
          <c:y val="3.5211610474653258E-2"/>
          <c:w val="0.729527109982129"/>
          <c:h val="0.85963079265702624"/>
        </c:manualLayout>
      </c:layout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정치권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'Sheet1'!$B$2:$B$12</c:f>
              <c:numCache>
                <c:formatCode>General</c:formatCode>
                <c:ptCount val="11"/>
                <c:pt idx="0">
                  <c:v>40</c:v>
                </c:pt>
                <c:pt idx="1">
                  <c:v>8</c:v>
                </c:pt>
                <c:pt idx="2">
                  <c:v>10</c:v>
                </c:pt>
                <c:pt idx="3">
                  <c:v>22</c:v>
                </c:pt>
                <c:pt idx="4">
                  <c:v>17</c:v>
                </c:pt>
                <c:pt idx="5">
                  <c:v>12</c:v>
                </c:pt>
                <c:pt idx="6">
                  <c:v>8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검경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'Sheet1'!$C$2:$C$12</c:f>
              <c:numCache>
                <c:formatCode>General</c:formatCode>
                <c:ptCount val="11"/>
                <c:pt idx="0">
                  <c:v>66</c:v>
                </c:pt>
                <c:pt idx="1">
                  <c:v>23</c:v>
                </c:pt>
                <c:pt idx="2">
                  <c:v>32</c:v>
                </c:pt>
                <c:pt idx="3">
                  <c:v>15</c:v>
                </c:pt>
                <c:pt idx="4">
                  <c:v>5</c:v>
                </c:pt>
                <c:pt idx="5">
                  <c:v>12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유가족/시민단체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'Sheet1'!$D$2:$D$12</c:f>
              <c:numCache>
                <c:formatCode>General</c:formatCode>
                <c:ptCount val="11"/>
                <c:pt idx="0">
                  <c:v>36</c:v>
                </c:pt>
                <c:pt idx="1">
                  <c:v>8</c:v>
                </c:pt>
                <c:pt idx="2">
                  <c:v>13</c:v>
                </c:pt>
                <c:pt idx="3">
                  <c:v>12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교육청/지자체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'Sheet1'!$E$2:$E$12</c:f>
              <c:numCache>
                <c:formatCode>General</c:formatCode>
                <c:ptCount val="11"/>
                <c:pt idx="0">
                  <c:v>12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자체(분석)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'Sheet1'!$F$2:$F$12</c:f>
              <c:numCache>
                <c:formatCode>General</c:formatCode>
                <c:ptCount val="11"/>
                <c:pt idx="0">
                  <c:v>18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'Sheet1'!$G$1</c:f>
              <c:strCache>
                <c:ptCount val="1"/>
                <c:pt idx="0">
                  <c:v>종교계 기타</c:v>
                </c:pt>
              </c:strCache>
            </c:strRef>
          </c:tx>
          <c:cat>
            <c:strRef>
              <c:f>'Sheet1'!$A$2:$A$12</c:f>
              <c:strCache>
                <c:ptCount val="11"/>
                <c:pt idx="0">
                  <c:v>5월</c:v>
                </c:pt>
                <c:pt idx="1">
                  <c:v>6월</c:v>
                </c:pt>
                <c:pt idx="2">
                  <c:v>7월</c:v>
                </c:pt>
                <c:pt idx="3">
                  <c:v>8월</c:v>
                </c:pt>
                <c:pt idx="4">
                  <c:v>9월</c:v>
                </c:pt>
                <c:pt idx="5">
                  <c:v>10월</c:v>
                </c:pt>
                <c:pt idx="6">
                  <c:v>11월</c:v>
                </c:pt>
                <c:pt idx="7">
                  <c:v>12월</c:v>
                </c:pt>
                <c:pt idx="8">
                  <c:v>1월</c:v>
                </c:pt>
                <c:pt idx="9">
                  <c:v>2월</c:v>
                </c:pt>
                <c:pt idx="10">
                  <c:v>3월</c:v>
                </c:pt>
              </c:strCache>
            </c:strRef>
          </c:cat>
          <c:val>
            <c:numRef>
              <c:f>'Sheet1'!$G$2:$G$12</c:f>
              <c:numCache>
                <c:formatCode>General</c:formatCode>
                <c:ptCount val="11"/>
                <c:pt idx="0">
                  <c:v>12</c:v>
                </c:pt>
                <c:pt idx="1">
                  <c:v>2</c:v>
                </c:pt>
                <c:pt idx="2">
                  <c:v>5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axId val="132141440"/>
        <c:axId val="132142976"/>
      </c:barChart>
      <c:catAx>
        <c:axId val="132141440"/>
        <c:scaling>
          <c:orientation val="minMax"/>
        </c:scaling>
        <c:axPos val="b"/>
        <c:tickLblPos val="nextTo"/>
        <c:crossAx val="132142976"/>
        <c:crosses val="autoZero"/>
        <c:auto val="1"/>
        <c:lblAlgn val="ctr"/>
        <c:lblOffset val="100"/>
      </c:catAx>
      <c:valAx>
        <c:axId val="132142976"/>
        <c:scaling>
          <c:orientation val="minMax"/>
        </c:scaling>
        <c:axPos val="l"/>
        <c:majorGridlines/>
        <c:numFmt formatCode="General" sourceLinked="1"/>
        <c:tickLblPos val="nextTo"/>
        <c:crossAx val="132141440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/>
            </a:pPr>
            <a:endParaRPr lang="ko-KR"/>
          </a:p>
        </c:txPr>
      </c:legendEntry>
      <c:layout>
        <c:manualLayout>
          <c:xMode val="edge"/>
          <c:yMode val="edge"/>
          <c:x val="0.78976574287444767"/>
          <c:y val="0.1637055589671966"/>
          <c:w val="0.20293276105522332"/>
          <c:h val="0.59402892963052967"/>
        </c:manualLayout>
      </c:layout>
    </c:legend>
    <c:plotVisOnly val="1"/>
    <c:dispBlanksAs val="gap"/>
  </c:chart>
  <c:txPr>
    <a:bodyPr/>
    <a:lstStyle/>
    <a:p>
      <a:pPr>
        <a:defRPr sz="1800"/>
      </a:pPr>
      <a:endParaRPr lang="ko-K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0.83898</cdr:x>
      <cdr:y>0.24706</cdr:y>
    </cdr:from>
    <cdr:to>
      <cdr:x>0.99153</cdr:x>
      <cdr:y>0.30588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28792" y="1512168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747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0.83898</cdr:x>
      <cdr:y>0.41176</cdr:y>
    </cdr:from>
    <cdr:to>
      <cdr:x>0.99153</cdr:x>
      <cdr:y>0.47059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28792" y="252028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771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0.84746</cdr:x>
      <cdr:y>0.58824</cdr:y>
    </cdr:from>
    <cdr:to>
      <cdr:x>1</cdr:x>
      <cdr:y>0.64706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00800" y="360040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606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0.84746</cdr:x>
      <cdr:y>0.78824</cdr:y>
    </cdr:from>
    <cdr:to>
      <cdr:x>1</cdr:x>
      <cdr:y>0.84706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72808" y="4824536"/>
          <a:ext cx="1296124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596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0.40375</cdr:x>
      <cdr:y>0.32143</cdr:y>
    </cdr:from>
    <cdr:to>
      <cdr:x>0.6575</cdr:x>
      <cdr:y>0.52381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2712" y="1944216"/>
          <a:ext cx="208823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6600" dirty="0" smtClean="0"/>
            <a:t>19.1</a:t>
          </a:r>
          <a:endParaRPr lang="ko-KR" altLang="en-US" sz="2000" dirty="0"/>
        </a:p>
      </cdr:txBody>
    </cdr:sp>
  </cdr:relSizeAnchor>
  <cdr:relSizeAnchor xmlns:cdr="http://schemas.openxmlformats.org/drawingml/2006/chartDrawing">
    <cdr:from>
      <cdr:x>0.33375</cdr:x>
      <cdr:y>0.66667</cdr:y>
    </cdr:from>
    <cdr:to>
      <cdr:x>0.61375</cdr:x>
      <cdr:y>0.84524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6648" y="4032468"/>
          <a:ext cx="2304269" cy="108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8000" dirty="0" smtClean="0"/>
            <a:t>37.3</a:t>
          </a:r>
          <a:endParaRPr lang="ko-KR" altLang="en-US" sz="8000" dirty="0"/>
        </a:p>
      </cdr:txBody>
    </cdr:sp>
  </cdr:relSizeAnchor>
  <cdr:relSizeAnchor xmlns:cdr="http://schemas.openxmlformats.org/drawingml/2006/chartDrawing">
    <cdr:from>
      <cdr:x>0.4475</cdr:x>
      <cdr:y>0.75</cdr:y>
    </cdr:from>
    <cdr:to>
      <cdr:x>0.55861</cdr:x>
      <cdr:y>0.90117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2752" y="4536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0.07126</cdr:x>
      <cdr:y>0.55952</cdr:y>
    </cdr:from>
    <cdr:to>
      <cdr:x>0.2725</cdr:x>
      <cdr:y>0.7619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6408" y="3384376"/>
          <a:ext cx="1656125" cy="1224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5400" dirty="0" smtClean="0"/>
            <a:t>13.8</a:t>
          </a:r>
          <a:endParaRPr lang="ko-KR" altLang="en-US" sz="5400" dirty="0"/>
        </a:p>
      </cdr:txBody>
    </cdr:sp>
  </cdr:relSizeAnchor>
  <cdr:relSizeAnchor xmlns:cdr="http://schemas.openxmlformats.org/drawingml/2006/chartDrawing">
    <cdr:from>
      <cdr:x>0.12376</cdr:x>
      <cdr:y>0.36905</cdr:y>
    </cdr:from>
    <cdr:to>
      <cdr:x>0.3075</cdr:x>
      <cdr:y>0.5119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18456" y="2232248"/>
          <a:ext cx="151216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3200" dirty="0" smtClean="0"/>
            <a:t>13.8</a:t>
          </a:r>
          <a:endParaRPr lang="ko-KR" altLang="en-US" sz="3200" dirty="0"/>
        </a:p>
      </cdr:txBody>
    </cdr:sp>
  </cdr:relSizeAnchor>
  <cdr:relSizeAnchor xmlns:cdr="http://schemas.openxmlformats.org/drawingml/2006/chartDrawing">
    <cdr:from>
      <cdr:x>0.21125</cdr:x>
      <cdr:y>0.2619</cdr:y>
    </cdr:from>
    <cdr:to>
      <cdr:x>0.35999</cdr:x>
      <cdr:y>0.36905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38536" y="1584176"/>
          <a:ext cx="1224071" cy="648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400" dirty="0" smtClean="0"/>
            <a:t>5.8</a:t>
          </a:r>
          <a:endParaRPr lang="ko-KR" altLang="en-US" sz="2400" dirty="0"/>
        </a:p>
      </cdr:txBody>
    </cdr:sp>
  </cdr:relSizeAnchor>
  <cdr:relSizeAnchor xmlns:cdr="http://schemas.openxmlformats.org/drawingml/2006/chartDrawing">
    <cdr:from>
      <cdr:x>0.28125</cdr:x>
      <cdr:y>0.19048</cdr:y>
    </cdr:from>
    <cdr:to>
      <cdr:x>0.3775</cdr:x>
      <cdr:y>0.29762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314600" y="1152128"/>
          <a:ext cx="792099" cy="64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400" dirty="0" smtClean="0"/>
            <a:t>12.4</a:t>
          </a:r>
          <a:endParaRPr lang="ko-KR" alt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0.83898</cdr:x>
      <cdr:y>0.24706</cdr:y>
    </cdr:from>
    <cdr:to>
      <cdr:x>0.99153</cdr:x>
      <cdr:y>0.30588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28792" y="1512168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747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0.83898</cdr:x>
      <cdr:y>0.41176</cdr:y>
    </cdr:from>
    <cdr:to>
      <cdr:x>0.99153</cdr:x>
      <cdr:y>0.47059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128792" y="252028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771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0.84746</cdr:x>
      <cdr:y>0.58824</cdr:y>
    </cdr:from>
    <cdr:to>
      <cdr:x>1</cdr:x>
      <cdr:y>0.64706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200800" y="360040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606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0.84746</cdr:x>
      <cdr:y>0.76471</cdr:y>
    </cdr:from>
    <cdr:to>
      <cdr:x>1</cdr:x>
      <cdr:y>0.82353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00800" y="4680520"/>
          <a:ext cx="1296124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596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0.86441</cdr:x>
      <cdr:y>0.18824</cdr:y>
    </cdr:from>
    <cdr:to>
      <cdr:x>1</cdr:x>
      <cdr:y>0.24707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152128"/>
          <a:ext cx="1152101" cy="36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45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0.4</cdr:y>
    </cdr:from>
    <cdr:to>
      <cdr:x>1</cdr:x>
      <cdr:y>0.45882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4816" y="2448272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52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0.57647</cdr:y>
    </cdr:from>
    <cdr:to>
      <cdr:x>1</cdr:x>
      <cdr:y>0.63529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4816" y="3528392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26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0.77647</cdr:y>
    </cdr:from>
    <cdr:to>
      <cdr:x>1</cdr:x>
      <cdr:y>0.83529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4816" y="4752528"/>
          <a:ext cx="1152101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29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0.86441</cdr:x>
      <cdr:y>0.22353</cdr:y>
    </cdr:from>
    <cdr:to>
      <cdr:x>1</cdr:x>
      <cdr:y>0.28236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368152"/>
          <a:ext cx="1152101" cy="36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45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0.4</cdr:y>
    </cdr:from>
    <cdr:to>
      <cdr:x>1</cdr:x>
      <cdr:y>0.45882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44816" y="2448272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52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0.57647</cdr:y>
    </cdr:from>
    <cdr:to>
      <cdr:x>1</cdr:x>
      <cdr:y>0.63529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44816" y="3528392"/>
          <a:ext cx="115212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26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  <cdr:relSizeAnchor xmlns:cdr="http://schemas.openxmlformats.org/drawingml/2006/chartDrawing">
    <cdr:from>
      <cdr:x>0.86441</cdr:x>
      <cdr:y>0.76471</cdr:y>
    </cdr:from>
    <cdr:to>
      <cdr:x>1</cdr:x>
      <cdr:y>0.82353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44816" y="4680520"/>
          <a:ext cx="1152101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ko-KR" altLang="en-US" sz="1800" dirty="0" smtClean="0"/>
            <a:t>총 </a:t>
          </a:r>
          <a:r>
            <a:rPr lang="en-US" altLang="ko-KR" sz="1800" dirty="0" smtClean="0"/>
            <a:t>29</a:t>
          </a:r>
          <a:r>
            <a:rPr lang="ko-KR" altLang="en-US" sz="1800" dirty="0" smtClean="0"/>
            <a:t>개</a:t>
          </a:r>
          <a:endParaRPr lang="ko-KR" altLang="en-US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0.06452</cdr:x>
      <cdr:y>0.02198</cdr:y>
    </cdr:from>
    <cdr:to>
      <cdr:x>0.39516</cdr:x>
      <cdr:y>0.07834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576064" y="144016"/>
          <a:ext cx="2952328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1pPr>
          <a:lvl2pPr marL="457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2pPr>
          <a:lvl3pPr marL="914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3pPr>
          <a:lvl4pPr marL="1371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4pPr>
          <a:lvl5pPr marL="18288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5pPr>
          <a:lvl6pPr marL="22860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6pPr>
          <a:lvl7pPr marL="2743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7pPr>
          <a:lvl8pPr marL="3200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8pPr>
          <a:lvl9pPr marL="3657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9pPr>
        </a:lstStyle>
        <a:p xmlns:a="http://schemas.openxmlformats.org/drawingml/2006/main">
          <a:r>
            <a:rPr lang="en-US" altLang="ko-KR" dirty="0" smtClean="0"/>
            <a:t>7 – </a:t>
          </a:r>
          <a:r>
            <a:rPr lang="ko-KR" altLang="en-US" dirty="0" smtClean="0"/>
            <a:t>경기신문 출처 별 변화 </a:t>
          </a:r>
          <a:endParaRPr lang="ko-KR" alt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0.06452</cdr:x>
      <cdr:y>0.02198</cdr:y>
    </cdr:from>
    <cdr:to>
      <cdr:x>0.35484</cdr:x>
      <cdr:y>0.07834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576099" y="144029"/>
          <a:ext cx="2592253" cy="3693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1pPr>
          <a:lvl2pPr marL="457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2pPr>
          <a:lvl3pPr marL="914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3pPr>
          <a:lvl4pPr marL="1371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4pPr>
          <a:lvl5pPr marL="18288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5pPr>
          <a:lvl6pPr marL="22860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6pPr>
          <a:lvl7pPr marL="27432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7pPr>
          <a:lvl8pPr marL="32004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8pPr>
          <a:lvl9pPr marL="3657600" algn="l" defTabSz="914400" rtl="0" eaLnBrk="1" latinLnBrk="1" hangingPunct="1">
            <a:defRPr sz="1800" kern="1200">
              <a:solidFill>
                <a:sysClr val="windowText" lastClr="000000"/>
              </a:solidFill>
              <a:latin typeface="맑은 고딕"/>
            </a:defRPr>
          </a:lvl9pPr>
        </a:lstStyle>
        <a:p xmlns:a="http://schemas.openxmlformats.org/drawingml/2006/main">
          <a:r>
            <a:rPr lang="en-US" altLang="ko-KR" dirty="0" smtClean="0"/>
            <a:t>8 – </a:t>
          </a:r>
          <a:r>
            <a:rPr lang="ko-KR" altLang="en-US" dirty="0" smtClean="0"/>
            <a:t>경기일보 월별 출처</a:t>
          </a:r>
          <a:endParaRPr lang="ko-KR" alt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0.40375</cdr:x>
      <cdr:y>0.2381</cdr:y>
    </cdr:from>
    <cdr:to>
      <cdr:x>0.6575</cdr:x>
      <cdr:y>0.44048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2712" y="1440160"/>
          <a:ext cx="2088261" cy="1224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6600" dirty="0" smtClean="0"/>
            <a:t>23</a:t>
          </a:r>
          <a:endParaRPr lang="ko-KR" altLang="en-US" sz="6600" dirty="0"/>
        </a:p>
      </cdr:txBody>
    </cdr:sp>
  </cdr:relSizeAnchor>
  <cdr:relSizeAnchor xmlns:cdr="http://schemas.openxmlformats.org/drawingml/2006/chartDrawing">
    <cdr:from>
      <cdr:x>0.395</cdr:x>
      <cdr:y>0.60714</cdr:y>
    </cdr:from>
    <cdr:to>
      <cdr:x>0.64</cdr:x>
      <cdr:y>0.7619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50704" y="3672408"/>
          <a:ext cx="2016252" cy="936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7200" dirty="0" smtClean="0"/>
            <a:t>28.1</a:t>
          </a:r>
          <a:endParaRPr lang="ko-KR" altLang="en-US" sz="7200" dirty="0"/>
        </a:p>
      </cdr:txBody>
    </cdr:sp>
  </cdr:relSizeAnchor>
  <cdr:relSizeAnchor xmlns:cdr="http://schemas.openxmlformats.org/drawingml/2006/chartDrawing">
    <cdr:from>
      <cdr:x>0.4475</cdr:x>
      <cdr:y>0.75</cdr:y>
    </cdr:from>
    <cdr:to>
      <cdr:x>0.55861</cdr:x>
      <cdr:y>0.90117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2752" y="4536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0.15</cdr:x>
      <cdr:y>0.64286</cdr:y>
    </cdr:from>
    <cdr:to>
      <cdr:x>0.35124</cdr:x>
      <cdr:y>0.84524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34480" y="3888432"/>
          <a:ext cx="1656125" cy="1224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6000" dirty="0" smtClean="0"/>
            <a:t>20</a:t>
          </a:r>
          <a:endParaRPr lang="ko-KR" altLang="en-US" sz="6000" dirty="0"/>
        </a:p>
      </cdr:txBody>
    </cdr:sp>
  </cdr:relSizeAnchor>
  <cdr:relSizeAnchor xmlns:cdr="http://schemas.openxmlformats.org/drawingml/2006/chartDrawing">
    <cdr:from>
      <cdr:x>0.09751</cdr:x>
      <cdr:y>0.46429</cdr:y>
    </cdr:from>
    <cdr:to>
      <cdr:x>0.24625</cdr:x>
      <cdr:y>0.57143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02432" y="2808312"/>
          <a:ext cx="1224071" cy="64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800" dirty="0" smtClean="0"/>
            <a:t>10.1</a:t>
          </a:r>
          <a:endParaRPr lang="ko-KR" altLang="en-US" sz="2800" dirty="0"/>
        </a:p>
      </cdr:txBody>
    </cdr:sp>
  </cdr:relSizeAnchor>
  <cdr:relSizeAnchor xmlns:cdr="http://schemas.openxmlformats.org/drawingml/2006/chartDrawing">
    <cdr:from>
      <cdr:x>0.15</cdr:x>
      <cdr:y>0.33333</cdr:y>
    </cdr:from>
    <cdr:to>
      <cdr:x>0.255</cdr:x>
      <cdr:y>0.44048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234480" y="2016224"/>
          <a:ext cx="864096" cy="648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000" dirty="0" smtClean="0"/>
            <a:t>1.1</a:t>
          </a:r>
          <a:endParaRPr lang="ko-KR" altLang="en-US" sz="2000" dirty="0"/>
        </a:p>
      </cdr:txBody>
    </cdr:sp>
  </cdr:relSizeAnchor>
  <cdr:relSizeAnchor xmlns:cdr="http://schemas.openxmlformats.org/drawingml/2006/chartDrawing">
    <cdr:from>
      <cdr:x>0.22</cdr:x>
      <cdr:y>0.21429</cdr:y>
    </cdr:from>
    <cdr:to>
      <cdr:x>0.36875</cdr:x>
      <cdr:y>0.32143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810544" y="1296144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3200" dirty="0" smtClean="0"/>
            <a:t>21.4</a:t>
          </a:r>
          <a:endParaRPr lang="ko-KR" altLang="en-US" sz="3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0.40375</cdr:x>
      <cdr:y>0.32143</cdr:y>
    </cdr:from>
    <cdr:to>
      <cdr:x>0.6575</cdr:x>
      <cdr:y>0.52381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2712" y="1944216"/>
          <a:ext cx="208823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6600" dirty="0" smtClean="0"/>
            <a:t>25.6</a:t>
          </a:r>
          <a:endParaRPr lang="ko-KR" altLang="en-US" sz="2000" dirty="0"/>
        </a:p>
      </cdr:txBody>
    </cdr:sp>
  </cdr:relSizeAnchor>
  <cdr:relSizeAnchor xmlns:cdr="http://schemas.openxmlformats.org/drawingml/2006/chartDrawing">
    <cdr:from>
      <cdr:x>0.33375</cdr:x>
      <cdr:y>0.66667</cdr:y>
    </cdr:from>
    <cdr:to>
      <cdr:x>0.61375</cdr:x>
      <cdr:y>0.84524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6648" y="4032468"/>
          <a:ext cx="2304269" cy="108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8000" dirty="0" smtClean="0"/>
            <a:t>35.1</a:t>
          </a:r>
          <a:endParaRPr lang="ko-KR" altLang="en-US" sz="8000" dirty="0"/>
        </a:p>
      </cdr:txBody>
    </cdr:sp>
  </cdr:relSizeAnchor>
  <cdr:relSizeAnchor xmlns:cdr="http://schemas.openxmlformats.org/drawingml/2006/chartDrawing">
    <cdr:from>
      <cdr:x>0.4475</cdr:x>
      <cdr:y>0.75</cdr:y>
    </cdr:from>
    <cdr:to>
      <cdr:x>0.55861</cdr:x>
      <cdr:y>0.90117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2752" y="4536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0.07126</cdr:x>
      <cdr:y>0.55952</cdr:y>
    </cdr:from>
    <cdr:to>
      <cdr:x>0.2725</cdr:x>
      <cdr:y>0.7619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86408" y="3384376"/>
          <a:ext cx="1656125" cy="1224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5400" dirty="0" smtClean="0"/>
            <a:t>17.4</a:t>
          </a:r>
          <a:endParaRPr lang="ko-KR" altLang="en-US" sz="5400" dirty="0"/>
        </a:p>
      </cdr:txBody>
    </cdr:sp>
  </cdr:relSizeAnchor>
  <cdr:relSizeAnchor xmlns:cdr="http://schemas.openxmlformats.org/drawingml/2006/chartDrawing">
    <cdr:from>
      <cdr:x>0.12376</cdr:x>
      <cdr:y>0.36905</cdr:y>
    </cdr:from>
    <cdr:to>
      <cdr:x>0.3075</cdr:x>
      <cdr:y>0.5119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18456" y="2232248"/>
          <a:ext cx="1512168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3200" dirty="0" smtClean="0"/>
            <a:t>9.1</a:t>
          </a:r>
          <a:endParaRPr lang="ko-KR" altLang="en-US" sz="3200" dirty="0"/>
        </a:p>
      </cdr:txBody>
    </cdr:sp>
  </cdr:relSizeAnchor>
  <cdr:relSizeAnchor xmlns:cdr="http://schemas.openxmlformats.org/drawingml/2006/chartDrawing">
    <cdr:from>
      <cdr:x>0.21125</cdr:x>
      <cdr:y>0.2619</cdr:y>
    </cdr:from>
    <cdr:to>
      <cdr:x>0.35999</cdr:x>
      <cdr:y>0.36905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738536" y="1584176"/>
          <a:ext cx="1224071" cy="648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400" dirty="0" smtClean="0"/>
            <a:t>6.6</a:t>
          </a:r>
          <a:endParaRPr lang="ko-KR" altLang="en-US" sz="2400" dirty="0"/>
        </a:p>
      </cdr:txBody>
    </cdr:sp>
  </cdr:relSizeAnchor>
  <cdr:relSizeAnchor xmlns:cdr="http://schemas.openxmlformats.org/drawingml/2006/chartDrawing">
    <cdr:from>
      <cdr:x>0.29</cdr:x>
      <cdr:y>0.20238</cdr:y>
    </cdr:from>
    <cdr:to>
      <cdr:x>0.38625</cdr:x>
      <cdr:y>0.30952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386608" y="1224136"/>
          <a:ext cx="792088" cy="648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400" dirty="0" smtClean="0"/>
            <a:t>6.2</a:t>
          </a:r>
          <a:endParaRPr lang="ko-KR" altLang="en-US" sz="2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0.40375</cdr:x>
      <cdr:y>0.32143</cdr:y>
    </cdr:from>
    <cdr:to>
      <cdr:x>0.6575</cdr:x>
      <cdr:y>0.52381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2712" y="1944216"/>
          <a:ext cx="208823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8000" dirty="0" smtClean="0"/>
            <a:t>29.8</a:t>
          </a:r>
          <a:r>
            <a:rPr lang="en-US" altLang="ko-KR" sz="2800" dirty="0" smtClean="0"/>
            <a:t> </a:t>
          </a:r>
          <a:endParaRPr lang="ko-KR" altLang="en-US" sz="2800" dirty="0"/>
        </a:p>
      </cdr:txBody>
    </cdr:sp>
  </cdr:relSizeAnchor>
  <cdr:relSizeAnchor xmlns:cdr="http://schemas.openxmlformats.org/drawingml/2006/chartDrawing">
    <cdr:from>
      <cdr:x>0.36875</cdr:x>
      <cdr:y>0.66667</cdr:y>
    </cdr:from>
    <cdr:to>
      <cdr:x>0.61375</cdr:x>
      <cdr:y>0.82143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4680" y="4032448"/>
          <a:ext cx="2016224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ko-KR" sz="6600" dirty="0" smtClean="0"/>
            <a:t>22.2</a:t>
          </a:r>
          <a:endParaRPr lang="ko-KR" altLang="en-US" sz="6600" dirty="0"/>
        </a:p>
      </cdr:txBody>
    </cdr:sp>
  </cdr:relSizeAnchor>
  <cdr:relSizeAnchor xmlns:cdr="http://schemas.openxmlformats.org/drawingml/2006/chartDrawing">
    <cdr:from>
      <cdr:x>0.4475</cdr:x>
      <cdr:y>0.75</cdr:y>
    </cdr:from>
    <cdr:to>
      <cdr:x>0.55861</cdr:x>
      <cdr:y>0.90117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82752" y="45365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  <cdr:relSizeAnchor xmlns:cdr="http://schemas.openxmlformats.org/drawingml/2006/chartDrawing">
    <cdr:from>
      <cdr:x>0.11501</cdr:x>
      <cdr:y>0.63095</cdr:y>
    </cdr:from>
    <cdr:to>
      <cdr:x>0.31625</cdr:x>
      <cdr:y>0.83333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46448" y="3816424"/>
          <a:ext cx="1656184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6000" dirty="0" smtClean="0"/>
            <a:t>20.3</a:t>
          </a:r>
          <a:endParaRPr lang="ko-KR" altLang="en-US" sz="6000" dirty="0"/>
        </a:p>
      </cdr:txBody>
    </cdr:sp>
  </cdr:relSizeAnchor>
  <cdr:relSizeAnchor xmlns:cdr="http://schemas.openxmlformats.org/drawingml/2006/chartDrawing">
    <cdr:from>
      <cdr:x>0.08001</cdr:x>
      <cdr:y>0.4881</cdr:y>
    </cdr:from>
    <cdr:to>
      <cdr:x>0.22875</cdr:x>
      <cdr:y>0.59524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58416" y="2952328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2800" dirty="0" smtClean="0"/>
            <a:t>6.7</a:t>
          </a:r>
          <a:endParaRPr lang="ko-KR" altLang="en-US" sz="2800" dirty="0"/>
        </a:p>
      </cdr:txBody>
    </cdr:sp>
  </cdr:relSizeAnchor>
  <cdr:relSizeAnchor xmlns:cdr="http://schemas.openxmlformats.org/drawingml/2006/chartDrawing">
    <cdr:from>
      <cdr:x>0.10626</cdr:x>
      <cdr:y>0.33333</cdr:y>
    </cdr:from>
    <cdr:to>
      <cdr:x>0.255</cdr:x>
      <cdr:y>0.44048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74440" y="2016224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3200" dirty="0" smtClean="0"/>
            <a:t>10.4</a:t>
          </a:r>
          <a:endParaRPr lang="ko-KR" altLang="en-US" sz="3200" dirty="0"/>
        </a:p>
      </cdr:txBody>
    </cdr:sp>
  </cdr:relSizeAnchor>
  <cdr:relSizeAnchor xmlns:cdr="http://schemas.openxmlformats.org/drawingml/2006/chartDrawing">
    <cdr:from>
      <cdr:x>0.22</cdr:x>
      <cdr:y>0.21429</cdr:y>
    </cdr:from>
    <cdr:to>
      <cdr:x>0.36875</cdr:x>
      <cdr:y>0.32143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810544" y="1296144"/>
          <a:ext cx="122413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ko-KR" sz="3200" dirty="0" smtClean="0"/>
            <a:t>10.6</a:t>
          </a:r>
          <a:endParaRPr lang="ko-KR" altLang="en-US" sz="3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1708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33012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73093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825298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397467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908730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0187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653495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41200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541863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344717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66F8-53F4-41FF-B493-93797ECDC3AF}" type="datetimeFigureOut">
              <a:rPr lang="ko-KR" altLang="en-US" smtClean="0"/>
              <a:pPr/>
              <a:t>2015-04-17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DF82F-ABCC-45AF-A711-DB74665B0D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9203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903229847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339752" y="1307159"/>
            <a:ext cx="475252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세월호</a:t>
            </a:r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관련 기사 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6632"/>
            <a:ext cx="20882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1 – </a:t>
            </a:r>
            <a:r>
              <a:rPr lang="ko-KR" altLang="en-US" dirty="0" smtClean="0"/>
              <a:t>월별 기사변화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2146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0920822"/>
              </p:ext>
            </p:extLst>
          </p:nvPr>
        </p:nvGraphicFramePr>
        <p:xfrm>
          <a:off x="107504" y="313791"/>
          <a:ext cx="8928990" cy="6363762"/>
        </p:xfrm>
        <a:graphic>
          <a:graphicData uri="http://schemas.openxmlformats.org/drawingml/2006/table">
            <a:tbl>
              <a:tblPr/>
              <a:tblGrid>
                <a:gridCol w="1115964"/>
                <a:gridCol w="1302171"/>
                <a:gridCol w="1302171"/>
                <a:gridCol w="1302171"/>
                <a:gridCol w="1302171"/>
                <a:gridCol w="1302171"/>
                <a:gridCol w="1302171"/>
              </a:tblGrid>
              <a:tr h="434796"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10.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관련 기사 출처 경기신문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592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정치권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검경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-1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유가족</a:t>
                      </a:r>
                      <a:endParaRPr lang="ko-KR" altLang="en-US" sz="17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-13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시민사회단체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교육청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지자체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자체기사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(</a:t>
                      </a: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분석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)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종교계</a:t>
                      </a:r>
                      <a:endParaRPr lang="ko-KR" altLang="en-US" sz="18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기타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7900" y="1595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48680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135960624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1196752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기사 출처 경기일보</a:t>
            </a:r>
            <a:endParaRPr lang="en-US" altLang="ko-KR" sz="36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60648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>
                <a:solidFill>
                  <a:prstClr val="black"/>
                </a:solidFill>
              </a:rPr>
              <a:t>11 – </a:t>
            </a:r>
            <a:r>
              <a:rPr lang="ko-KR" altLang="en-US" sz="1800" dirty="0" smtClean="0">
                <a:solidFill>
                  <a:prstClr val="black"/>
                </a:solidFill>
              </a:rPr>
              <a:t>경기일보 출처 별 변화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endParaRPr lang="ko-KR" alt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94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135960624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1196752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기사 출처 경기일보</a:t>
            </a:r>
            <a:endParaRPr lang="en-US" altLang="ko-KR" sz="36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32656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>
                <a:solidFill>
                  <a:prstClr val="black"/>
                </a:solidFill>
              </a:rPr>
              <a:t>12 – </a:t>
            </a:r>
            <a:r>
              <a:rPr lang="ko-KR" altLang="en-US" sz="1800" dirty="0" smtClean="0">
                <a:solidFill>
                  <a:prstClr val="black"/>
                </a:solidFill>
              </a:rPr>
              <a:t>경기일보 </a:t>
            </a:r>
            <a:r>
              <a:rPr lang="ko-KR" altLang="en-US" sz="1800" dirty="0" smtClean="0">
                <a:solidFill>
                  <a:prstClr val="black"/>
                </a:solidFill>
              </a:rPr>
              <a:t>월</a:t>
            </a:r>
            <a:r>
              <a:rPr lang="ko-KR" altLang="en-US" sz="1800" dirty="0" smtClean="0">
                <a:solidFill>
                  <a:prstClr val="black"/>
                </a:solidFill>
              </a:rPr>
              <a:t> </a:t>
            </a:r>
            <a:r>
              <a:rPr lang="ko-KR" altLang="en-US" sz="1800" dirty="0" smtClean="0">
                <a:solidFill>
                  <a:prstClr val="black"/>
                </a:solidFill>
              </a:rPr>
              <a:t>별 변화</a:t>
            </a:r>
            <a:r>
              <a:rPr lang="en-US" altLang="ko-KR" sz="1800" dirty="0" smtClean="0">
                <a:solidFill>
                  <a:prstClr val="black"/>
                </a:solidFill>
              </a:rPr>
              <a:t> </a:t>
            </a:r>
            <a:endParaRPr lang="ko-KR" alt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94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9202016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4863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1659548"/>
              </p:ext>
            </p:extLst>
          </p:nvPr>
        </p:nvGraphicFramePr>
        <p:xfrm>
          <a:off x="107504" y="251993"/>
          <a:ext cx="8856984" cy="6389695"/>
        </p:xfrm>
        <a:graphic>
          <a:graphicData uri="http://schemas.openxmlformats.org/drawingml/2006/table">
            <a:tbl>
              <a:tblPr/>
              <a:tblGrid>
                <a:gridCol w="1106964"/>
                <a:gridCol w="1291670"/>
                <a:gridCol w="1291670"/>
                <a:gridCol w="1291670"/>
                <a:gridCol w="1291670"/>
                <a:gridCol w="1291670"/>
                <a:gridCol w="1291670"/>
              </a:tblGrid>
              <a:tr h="353986"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14.</a:t>
                      </a:r>
                      <a:r>
                        <a:rPr lang="en-US" altLang="ko-KR" sz="1400" kern="0" spc="0" baseline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</a:t>
                      </a:r>
                      <a:r>
                        <a:rPr lang="ko-KR" altLang="en-US" sz="1400" kern="0" spc="0" dirty="0" err="1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관련 기사 출처 경기일보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49204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정치권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검경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유가족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-13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시민사회단체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교육청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지자체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자체기사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분석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종교계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기타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 smtClean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21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165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9408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135960624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1196752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경인일보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60648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15 – </a:t>
            </a:r>
            <a:r>
              <a:rPr lang="ko-KR" altLang="en-US" sz="1800" dirty="0" smtClean="0"/>
              <a:t>경인일보 출처 별 변화</a:t>
            </a: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0794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135960624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1196752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경인일보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60648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16 – </a:t>
            </a:r>
            <a:r>
              <a:rPr lang="ko-KR" altLang="en-US" sz="1800" dirty="0" smtClean="0"/>
              <a:t>경인일보 월별 출처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40794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5663474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3616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1535163"/>
              </p:ext>
            </p:extLst>
          </p:nvPr>
        </p:nvGraphicFramePr>
        <p:xfrm>
          <a:off x="179510" y="256257"/>
          <a:ext cx="8784978" cy="6435684"/>
        </p:xfrm>
        <a:graphic>
          <a:graphicData uri="http://schemas.openxmlformats.org/drawingml/2006/table">
            <a:tbl>
              <a:tblPr/>
              <a:tblGrid>
                <a:gridCol w="1097964"/>
                <a:gridCol w="1281169"/>
                <a:gridCol w="1281169"/>
                <a:gridCol w="1281169"/>
                <a:gridCol w="1281169"/>
                <a:gridCol w="1281169"/>
                <a:gridCol w="1281169"/>
              </a:tblGrid>
              <a:tr h="398805"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18. </a:t>
                      </a:r>
                      <a:r>
                        <a:rPr lang="ko-KR" altLang="en-US" sz="1600" kern="0" spc="0" dirty="0" err="1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관련 기사 출처 경인일보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29584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정치권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검경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1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유가족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-13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시민사회단체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교육청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지자체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자체기사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분석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종교계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기타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5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7900" y="1595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03036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2259126864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980728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중부일보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88640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19 – </a:t>
            </a:r>
            <a:r>
              <a:rPr lang="ko-KR" altLang="en-US" sz="1800" dirty="0" smtClean="0"/>
              <a:t>중부일보 출처 별 변화</a:t>
            </a: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094117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903229847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339752" y="1307159"/>
            <a:ext cx="475252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세월호</a:t>
            </a:r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관련 기사 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6632"/>
            <a:ext cx="21602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2 – </a:t>
            </a:r>
            <a:r>
              <a:rPr lang="ko-KR" altLang="en-US" dirty="0" smtClean="0"/>
              <a:t>월별 언론사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2146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2259126864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835696" y="980728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중부일보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88640"/>
            <a:ext cx="3024336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20 – </a:t>
            </a:r>
            <a:r>
              <a:rPr lang="ko-KR" altLang="en-US" sz="1800" dirty="0" smtClean="0"/>
              <a:t>중부일보 월 별 출</a:t>
            </a:r>
            <a:r>
              <a:rPr lang="ko-KR" altLang="en-US" sz="1800" dirty="0"/>
              <a:t>처</a:t>
            </a: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094117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6646610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700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0841241"/>
              </p:ext>
            </p:extLst>
          </p:nvPr>
        </p:nvGraphicFramePr>
        <p:xfrm>
          <a:off x="107504" y="248706"/>
          <a:ext cx="8928990" cy="6417396"/>
        </p:xfrm>
        <a:graphic>
          <a:graphicData uri="http://schemas.openxmlformats.org/drawingml/2006/table">
            <a:tbl>
              <a:tblPr/>
              <a:tblGrid>
                <a:gridCol w="1115964"/>
                <a:gridCol w="1302171"/>
                <a:gridCol w="1302171"/>
                <a:gridCol w="1302171"/>
                <a:gridCol w="1302171"/>
                <a:gridCol w="1302171"/>
                <a:gridCol w="1302171"/>
              </a:tblGrid>
              <a:tr h="489506"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22. </a:t>
                      </a:r>
                      <a:r>
                        <a:rPr lang="ko-KR" altLang="en-US" sz="2000" kern="0" spc="0" dirty="0" err="1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20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</a:t>
                      </a:r>
                      <a:r>
                        <a:rPr lang="ko-KR" altLang="en-US" sz="20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관련 기사 출처 중부일보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712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정치권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검경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-1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유가족</a:t>
                      </a:r>
                      <a:endParaRPr lang="ko-KR" altLang="en-US" sz="17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-13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시민사회단체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교육청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 dirty="0" err="1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지자체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자체기사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(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분석</a:t>
                      </a: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)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종교계</a:t>
                      </a:r>
                      <a:endParaRPr lang="ko-KR" altLang="en-US" sz="1700" kern="0" spc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 dirty="0" smtClean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기타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17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50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480" marR="56480" marT="15615" marB="1561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7900" y="1595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34183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6309289"/>
              </p:ext>
            </p:extLst>
          </p:nvPr>
        </p:nvGraphicFramePr>
        <p:xfrm>
          <a:off x="395536" y="260648"/>
          <a:ext cx="8280919" cy="6216650"/>
        </p:xfrm>
        <a:graphic>
          <a:graphicData uri="http://schemas.openxmlformats.org/drawingml/2006/table">
            <a:tbl>
              <a:tblPr/>
              <a:tblGrid>
                <a:gridCol w="1035015"/>
                <a:gridCol w="1811476"/>
                <a:gridCol w="1811476"/>
                <a:gridCol w="1811476"/>
                <a:gridCol w="1811476"/>
              </a:tblGrid>
              <a:tr h="384650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3. </a:t>
                      </a:r>
                      <a:r>
                        <a:rPr lang="ko-KR" altLang="en-US" sz="16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신문사별 </a:t>
                      </a:r>
                      <a:r>
                        <a:rPr lang="ko-KR" altLang="en-US" sz="1600" kern="0" spc="0" dirty="0" err="1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관련 기사 총수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1318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경인일보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경기일보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경기신문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중부일보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285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301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238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237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185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184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50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70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57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54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28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17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32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27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19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14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5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5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6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 smtClean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747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나눔명조"/>
                          <a:ea typeface="나눔명조"/>
                        </a:rPr>
                        <a:t>771</a:t>
                      </a:r>
                      <a:endParaRPr lang="en-US" sz="17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606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596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368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11497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889611073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339752" y="984866"/>
            <a:ext cx="482453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세월호</a:t>
            </a:r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관련 사설 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6632"/>
            <a:ext cx="20882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4 – </a:t>
            </a:r>
            <a:r>
              <a:rPr lang="ko-KR" altLang="en-US" dirty="0" smtClean="0"/>
              <a:t>월별 사설변화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43806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889611073"/>
              </p:ext>
            </p:extLst>
          </p:nvPr>
        </p:nvGraphicFramePr>
        <p:xfrm>
          <a:off x="323528" y="332656"/>
          <a:ext cx="849694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2339752" y="984866"/>
            <a:ext cx="475252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세월호</a:t>
            </a:r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 관련 사설 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6632"/>
            <a:ext cx="23762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 smtClean="0"/>
              <a:t>5 – </a:t>
            </a:r>
            <a:r>
              <a:rPr lang="ko-KR" altLang="en-US" dirty="0" smtClean="0"/>
              <a:t>월별 언론사 사설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43806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4090074"/>
              </p:ext>
            </p:extLst>
          </p:nvPr>
        </p:nvGraphicFramePr>
        <p:xfrm>
          <a:off x="467544" y="332656"/>
          <a:ext cx="8136907" cy="5948566"/>
        </p:xfrm>
        <a:graphic>
          <a:graphicData uri="http://schemas.openxmlformats.org/drawingml/2006/table">
            <a:tbl>
              <a:tblPr/>
              <a:tblGrid>
                <a:gridCol w="1017015"/>
                <a:gridCol w="1779973"/>
                <a:gridCol w="1779973"/>
                <a:gridCol w="1779973"/>
                <a:gridCol w="1779973"/>
              </a:tblGrid>
              <a:tr h="423702"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6. </a:t>
                      </a: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신문사별 </a:t>
                      </a:r>
                      <a:r>
                        <a:rPr lang="ko-KR" altLang="en-US" sz="1800" kern="0" spc="0" dirty="0" err="1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세월호</a:t>
                      </a: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고딕 ExtraBold"/>
                        </a:rPr>
                        <a:t> 관련 사설 총수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41894"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경인일보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경기일보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경기신문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중부일보</a:t>
                      </a:r>
                      <a:endParaRPr lang="ko-KR" altLang="en-US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15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6</a:t>
                      </a:r>
                      <a:r>
                        <a:rPr lang="ko-KR" altLang="en-US" sz="1700" kern="0" spc="0" dirty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7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8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9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10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3</a:t>
                      </a: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월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0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1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700" kern="0" spc="0">
                          <a:solidFill>
                            <a:srgbClr val="000000"/>
                          </a:solidFill>
                          <a:effectLst/>
                          <a:ea typeface="나눔명조"/>
                        </a:rPr>
                        <a:t>총수</a:t>
                      </a:r>
                      <a:endParaRPr lang="ko-KR" alt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45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52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26</a:t>
                      </a:r>
                      <a:endParaRPr lang="en-US" sz="17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spc="0" dirty="0" smtClean="0">
                          <a:solidFill>
                            <a:srgbClr val="000000"/>
                          </a:solidFill>
                          <a:effectLst/>
                          <a:latin typeface="나눔명조"/>
                        </a:rPr>
                        <a:t>29</a:t>
                      </a:r>
                      <a:endParaRPr lang="en-US" sz="17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1906" marR="51906" marT="14350" marB="1435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68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66248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38003626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691680" y="1052736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경기신문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44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>
            <p:extLst>
              <p:ext uri="{D42A27DB-BD31-4B8C-83A1-F6EECF244321}">
                <p14:modId xmlns:p14="http://schemas.microsoft.com/office/powerpoint/2010/main" xmlns="" val="380036261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직사각형 5"/>
          <p:cNvSpPr/>
          <p:nvPr/>
        </p:nvSpPr>
        <p:spPr>
          <a:xfrm>
            <a:off x="1691680" y="1052736"/>
            <a:ext cx="5331068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기사 출처 경기신문</a:t>
            </a:r>
            <a:endParaRPr lang="en-US" altLang="ko-KR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44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1132828"/>
              </p:ext>
            </p:extLst>
          </p:nvPr>
        </p:nvGraphicFramePr>
        <p:xfrm>
          <a:off x="457200" y="332656"/>
          <a:ext cx="82296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1720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823</Words>
  <Application>Microsoft Office PowerPoint</Application>
  <PresentationFormat>화면 슬라이드 쇼(4:3)</PresentationFormat>
  <Paragraphs>588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119</cp:revision>
  <dcterms:created xsi:type="dcterms:W3CDTF">2015-04-12T05:25:40Z</dcterms:created>
  <dcterms:modified xsi:type="dcterms:W3CDTF">2015-04-17T06:32:52Z</dcterms:modified>
</cp:coreProperties>
</file>